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77" r:id="rId2"/>
    <p:sldId id="289" r:id="rId3"/>
    <p:sldId id="290" r:id="rId4"/>
    <p:sldId id="291" r:id="rId5"/>
    <p:sldId id="278" r:id="rId6"/>
    <p:sldId id="292" r:id="rId7"/>
    <p:sldId id="293" r:id="rId8"/>
    <p:sldId id="279" r:id="rId9"/>
    <p:sldId id="280" r:id="rId1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0053" autoAdjust="0"/>
  </p:normalViewPr>
  <p:slideViewPr>
    <p:cSldViewPr>
      <p:cViewPr varScale="1">
        <p:scale>
          <a:sx n="85" d="100"/>
          <a:sy n="85" d="100"/>
        </p:scale>
        <p:origin x="136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DBC55A-05E5-4E14-8576-D601A8BA3DA9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453840-69E2-4CB8-8802-AA86B3203F2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7730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Volcano</a:t>
            </a:r>
            <a:r>
              <a:rPr lang="en-US" altLang="ko-KR" baseline="0" dirty="0" smtClean="0"/>
              <a:t> hazards=</a:t>
            </a:r>
            <a:r>
              <a:rPr lang="ko-KR" altLang="en-US" baseline="0" dirty="0" smtClean="0"/>
              <a:t>화산의 위험성</a:t>
            </a:r>
            <a:endParaRPr lang="en-US" altLang="ko-KR" baseline="0" dirty="0" smtClean="0"/>
          </a:p>
          <a:p>
            <a:r>
              <a:rPr lang="en-US" altLang="ko-KR" baseline="0" dirty="0" smtClean="0"/>
              <a:t>Prevailing wind=</a:t>
            </a:r>
            <a:r>
              <a:rPr lang="ko-KR" altLang="en-US" baseline="0" dirty="0" smtClean="0"/>
              <a:t>바람의 방향</a:t>
            </a:r>
            <a:endParaRPr lang="en-US" altLang="ko-KR" baseline="0" dirty="0" smtClean="0"/>
          </a:p>
          <a:p>
            <a:r>
              <a:rPr lang="en-US" altLang="ko-KR" baseline="0" dirty="0" smtClean="0"/>
              <a:t>Eruption cloud=</a:t>
            </a:r>
            <a:r>
              <a:rPr lang="ko-KR" altLang="en-US" baseline="0" dirty="0" smtClean="0"/>
              <a:t>분출 구름</a:t>
            </a:r>
            <a:endParaRPr lang="en-US" altLang="ko-KR" baseline="0" dirty="0" smtClean="0"/>
          </a:p>
          <a:p>
            <a:r>
              <a:rPr lang="en-US" altLang="ko-KR" baseline="0" dirty="0" smtClean="0"/>
              <a:t>Tephra(Ash=</a:t>
            </a:r>
            <a:r>
              <a:rPr lang="ko-KR" altLang="en-US" baseline="0" dirty="0" smtClean="0"/>
              <a:t>화산재</a:t>
            </a:r>
            <a:endParaRPr lang="en-US" altLang="ko-KR" baseline="0" dirty="0" smtClean="0"/>
          </a:p>
          <a:p>
            <a:r>
              <a:rPr lang="en-US" altLang="ko-KR" baseline="0" dirty="0" smtClean="0"/>
              <a:t>Gas=</a:t>
            </a:r>
            <a:r>
              <a:rPr lang="ko-KR" altLang="en-US" baseline="0" dirty="0" smtClean="0"/>
              <a:t>가스</a:t>
            </a:r>
            <a:endParaRPr lang="en-US" altLang="ko-KR" baseline="0" dirty="0" smtClean="0"/>
          </a:p>
          <a:p>
            <a:r>
              <a:rPr lang="en-US" altLang="ko-KR" baseline="0" dirty="0" smtClean="0"/>
              <a:t>Acid Rain=</a:t>
            </a:r>
            <a:r>
              <a:rPr lang="ko-KR" altLang="en-US" baseline="0" dirty="0" smtClean="0"/>
              <a:t>산성비</a:t>
            </a:r>
            <a:endParaRPr lang="en-US" altLang="ko-KR" baseline="0" dirty="0" smtClean="0"/>
          </a:p>
          <a:p>
            <a:r>
              <a:rPr lang="en-US" altLang="ko-KR" baseline="0" dirty="0" smtClean="0"/>
              <a:t>Dome</a:t>
            </a:r>
            <a:r>
              <a:rPr lang="en-US" altLang="ko-KR" baseline="0" dirty="0" smtClean="0"/>
              <a:t>=</a:t>
            </a:r>
            <a:r>
              <a:rPr lang="ko-KR" altLang="en-US" baseline="0" dirty="0" err="1" smtClean="0"/>
              <a:t>용암돔</a:t>
            </a:r>
            <a:endParaRPr lang="en-US" altLang="ko-KR" baseline="0" dirty="0" smtClean="0"/>
          </a:p>
          <a:p>
            <a:r>
              <a:rPr lang="en-US" altLang="ko-KR" baseline="0" dirty="0" smtClean="0"/>
              <a:t>Lahar=</a:t>
            </a:r>
            <a:r>
              <a:rPr lang="ko-KR" altLang="en-US" baseline="0" dirty="0" err="1" smtClean="0"/>
              <a:t>라하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화산 </a:t>
            </a:r>
            <a:r>
              <a:rPr lang="ko-KR" altLang="en-US" baseline="0" dirty="0" err="1" smtClean="0"/>
              <a:t>쇄설물과</a:t>
            </a:r>
            <a:r>
              <a:rPr lang="ko-KR" altLang="en-US" baseline="0" dirty="0" smtClean="0"/>
              <a:t> 물과의 혼합물</a:t>
            </a:r>
            <a:r>
              <a:rPr lang="en-US" altLang="ko-KR" baseline="0" dirty="0" smtClean="0"/>
              <a:t>)</a:t>
            </a:r>
            <a:endParaRPr lang="en-US" altLang="ko-KR" baseline="0" dirty="0" smtClean="0"/>
          </a:p>
          <a:p>
            <a:r>
              <a:rPr lang="en-US" altLang="ko-KR" dirty="0" smtClean="0"/>
              <a:t>Lahar flow=</a:t>
            </a:r>
            <a:r>
              <a:rPr lang="ko-KR" altLang="en-US" dirty="0" err="1" smtClean="0"/>
              <a:t>이탁류</a:t>
            </a:r>
            <a:endParaRPr lang="en-US" altLang="ko-KR" dirty="0" smtClean="0"/>
          </a:p>
          <a:p>
            <a:r>
              <a:rPr lang="en-US" altLang="ko-KR" dirty="0" smtClean="0"/>
              <a:t>Magma</a:t>
            </a:r>
            <a:r>
              <a:rPr lang="en-US" altLang="ko-KR" dirty="0" smtClean="0"/>
              <a:t>=</a:t>
            </a:r>
            <a:r>
              <a:rPr lang="ko-KR" altLang="en-US" dirty="0" smtClean="0"/>
              <a:t>마그마</a:t>
            </a:r>
            <a:endParaRPr lang="en-US" altLang="ko-KR" dirty="0" smtClean="0"/>
          </a:p>
          <a:p>
            <a:r>
              <a:rPr lang="en-US" altLang="ko-KR" dirty="0" smtClean="0"/>
              <a:t>Landslide=</a:t>
            </a:r>
            <a:r>
              <a:rPr lang="ko-KR" altLang="en-US" dirty="0" smtClean="0"/>
              <a:t>사태</a:t>
            </a:r>
            <a:endParaRPr lang="en-US" altLang="ko-KR" dirty="0" smtClean="0"/>
          </a:p>
          <a:p>
            <a:r>
              <a:rPr lang="en-US" altLang="ko-KR" dirty="0" smtClean="0"/>
              <a:t>Pyroclastic </a:t>
            </a:r>
            <a:r>
              <a:rPr lang="en-US" altLang="ko-KR" dirty="0" smtClean="0"/>
              <a:t>flow=</a:t>
            </a:r>
            <a:r>
              <a:rPr lang="ko-KR" altLang="en-US" dirty="0" err="1" smtClean="0"/>
              <a:t>화쇄류</a:t>
            </a:r>
            <a:endParaRPr lang="en-US" altLang="ko-KR" dirty="0" smtClean="0"/>
          </a:p>
          <a:p>
            <a:r>
              <a:rPr lang="en-US" altLang="ko-KR" dirty="0" smtClean="0"/>
              <a:t>Debris avalanche=</a:t>
            </a:r>
            <a:r>
              <a:rPr lang="ko-KR" altLang="en-US" dirty="0" err="1" smtClean="0"/>
              <a:t>쇄설사태</a:t>
            </a:r>
            <a:endParaRPr lang="en-US" altLang="ko-KR" dirty="0" smtClean="0"/>
          </a:p>
          <a:p>
            <a:r>
              <a:rPr lang="en-US" altLang="ko-KR" dirty="0" smtClean="0"/>
              <a:t>Eruption column=</a:t>
            </a:r>
            <a:r>
              <a:rPr lang="ko-KR" altLang="en-US" dirty="0" smtClean="0"/>
              <a:t>분출 기둥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53840-69E2-4CB8-8802-AA86B3203F29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9089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53840-69E2-4CB8-8802-AA86B3203F29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9371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Lava</a:t>
            </a:r>
            <a:r>
              <a:rPr lang="ko-KR" altLang="en-US" dirty="0" smtClean="0"/>
              <a:t> </a:t>
            </a:r>
            <a:r>
              <a:rPr lang="en-US" altLang="ko-KR" dirty="0" smtClean="0"/>
              <a:t>dome forming=</a:t>
            </a:r>
            <a:r>
              <a:rPr lang="ko-KR" altLang="en-US" dirty="0" err="1" smtClean="0"/>
              <a:t>용암돔</a:t>
            </a:r>
            <a:r>
              <a:rPr lang="ko-KR" altLang="en-US" dirty="0" smtClean="0"/>
              <a:t> 형성</a:t>
            </a:r>
            <a:endParaRPr lang="en-US" altLang="ko-KR" dirty="0" smtClean="0"/>
          </a:p>
          <a:p>
            <a:r>
              <a:rPr lang="en-US" altLang="ko-KR" dirty="0" smtClean="0"/>
              <a:t>Dome collapse=</a:t>
            </a:r>
            <a:r>
              <a:rPr lang="ko-KR" altLang="en-US" dirty="0" smtClean="0"/>
              <a:t>돔 붕괴</a:t>
            </a:r>
            <a:endParaRPr lang="en-US" altLang="ko-KR" dirty="0" smtClean="0"/>
          </a:p>
          <a:p>
            <a:r>
              <a:rPr lang="en-US" altLang="ko-KR" dirty="0" smtClean="0"/>
              <a:t>Initial</a:t>
            </a:r>
            <a:r>
              <a:rPr lang="en-US" altLang="ko-KR" baseline="0" dirty="0" smtClean="0"/>
              <a:t> eruption column=</a:t>
            </a:r>
            <a:r>
              <a:rPr lang="ko-KR" altLang="en-US" baseline="0" dirty="0" smtClean="0"/>
              <a:t>최초 분출 기둥</a:t>
            </a:r>
            <a:endParaRPr lang="en-US" altLang="ko-KR" baseline="0" dirty="0" smtClean="0"/>
          </a:p>
          <a:p>
            <a:r>
              <a:rPr lang="en-US" altLang="ko-KR" baseline="0" dirty="0" smtClean="0"/>
              <a:t>Ash-cloud surge=</a:t>
            </a:r>
            <a:r>
              <a:rPr lang="ko-KR" altLang="en-US" baseline="0" dirty="0" err="1" smtClean="0"/>
              <a:t>열운</a:t>
            </a:r>
            <a:r>
              <a:rPr lang="en-US" altLang="ko-KR" baseline="0" dirty="0" smtClean="0"/>
              <a:t>(ash-cloud) </a:t>
            </a:r>
            <a:r>
              <a:rPr lang="ko-KR" altLang="en-US" baseline="0" dirty="0" smtClean="0"/>
              <a:t>폭풍</a:t>
            </a:r>
            <a:r>
              <a:rPr lang="en-US" altLang="ko-KR" baseline="0" dirty="0" smtClean="0"/>
              <a:t>(</a:t>
            </a:r>
            <a:r>
              <a:rPr lang="en-US" altLang="ko-KR" baseline="0" dirty="0" smtClean="0"/>
              <a:t>surge)</a:t>
            </a:r>
          </a:p>
          <a:p>
            <a:r>
              <a:rPr lang="en-US" altLang="ko-KR" baseline="0" dirty="0" smtClean="0"/>
              <a:t>Pyroclastic flow=</a:t>
            </a:r>
            <a:r>
              <a:rPr lang="ko-KR" altLang="en-US" baseline="0" dirty="0" err="1" smtClean="0"/>
              <a:t>화쇄류</a:t>
            </a:r>
            <a:endParaRPr lang="en-US" altLang="ko-KR" baseline="0" dirty="0" smtClean="0"/>
          </a:p>
          <a:p>
            <a:r>
              <a:rPr lang="en-US" altLang="ko-KR" baseline="0" dirty="0" smtClean="0"/>
              <a:t>Eruption cloud=</a:t>
            </a:r>
            <a:r>
              <a:rPr lang="ko-KR" altLang="en-US" baseline="0" dirty="0" smtClean="0"/>
              <a:t>분출 구름</a:t>
            </a:r>
            <a:endParaRPr lang="en-US" altLang="ko-KR" baseline="0" dirty="0" smtClean="0"/>
          </a:p>
          <a:p>
            <a:r>
              <a:rPr lang="en-US" altLang="ko-KR" baseline="0" dirty="0" smtClean="0"/>
              <a:t>Eruption</a:t>
            </a:r>
            <a:r>
              <a:rPr lang="ko-KR" altLang="en-US" baseline="0" dirty="0" smtClean="0"/>
              <a:t> </a:t>
            </a:r>
            <a:r>
              <a:rPr lang="en-US" altLang="ko-KR" baseline="0" dirty="0" err="1" smtClean="0"/>
              <a:t>coulumn</a:t>
            </a:r>
            <a:r>
              <a:rPr lang="en-US" altLang="ko-KR" baseline="0" dirty="0" smtClean="0"/>
              <a:t>=</a:t>
            </a:r>
            <a:r>
              <a:rPr lang="ko-KR" altLang="en-US" baseline="0" dirty="0" smtClean="0"/>
              <a:t>분출 기둥</a:t>
            </a:r>
            <a:endParaRPr lang="en-US" altLang="ko-KR" baseline="0" dirty="0" smtClean="0"/>
          </a:p>
          <a:p>
            <a:r>
              <a:rPr lang="en-US" altLang="ko-KR" baseline="0" dirty="0" smtClean="0"/>
              <a:t>Ash-cloud surge=</a:t>
            </a:r>
            <a:r>
              <a:rPr lang="ko-KR" altLang="en-US" baseline="0" dirty="0" err="1" smtClean="0"/>
              <a:t>열운</a:t>
            </a:r>
            <a:r>
              <a:rPr lang="ko-KR" altLang="en-US" baseline="0" dirty="0" smtClean="0"/>
              <a:t> </a:t>
            </a:r>
            <a:r>
              <a:rPr lang="ko-KR" altLang="en-US" baseline="0" dirty="0" smtClean="0"/>
              <a:t>폭풍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53840-69E2-4CB8-8802-AA86B3203F29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4670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Caribbean=</a:t>
            </a:r>
            <a:r>
              <a:rPr lang="ko-KR" altLang="en-US" dirty="0" err="1" smtClean="0"/>
              <a:t>카리브해</a:t>
            </a:r>
            <a:endParaRPr lang="en-US" altLang="ko-KR" dirty="0" smtClean="0"/>
          </a:p>
          <a:p>
            <a:r>
              <a:rPr lang="en-US" altLang="ko-KR" dirty="0" smtClean="0"/>
              <a:t>Martinique=</a:t>
            </a:r>
            <a:r>
              <a:rPr lang="ko-KR" altLang="en-US" dirty="0" err="1" smtClean="0"/>
              <a:t>마르티니크섬</a:t>
            </a:r>
            <a:r>
              <a:rPr lang="en-US" altLang="ko-KR" dirty="0" smtClean="0"/>
              <a:t>(Martinique)</a:t>
            </a:r>
          </a:p>
          <a:p>
            <a:r>
              <a:rPr lang="en-US" altLang="ko-KR" dirty="0" smtClean="0"/>
              <a:t>St-Pierre=</a:t>
            </a:r>
            <a:r>
              <a:rPr lang="ko-KR" altLang="en-US" dirty="0" err="1" smtClean="0"/>
              <a:t>세인트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피에르</a:t>
            </a:r>
            <a:endParaRPr lang="en-US" altLang="ko-KR" dirty="0" smtClean="0"/>
          </a:p>
          <a:p>
            <a:r>
              <a:rPr lang="en-US" altLang="ko-KR" dirty="0" smtClean="0"/>
              <a:t>Mont </a:t>
            </a:r>
            <a:r>
              <a:rPr lang="en-US" altLang="ko-KR" dirty="0" err="1" smtClean="0"/>
              <a:t>Pelee</a:t>
            </a:r>
            <a:r>
              <a:rPr lang="en-US" altLang="ko-KR" dirty="0" smtClean="0"/>
              <a:t>=</a:t>
            </a:r>
            <a:r>
              <a:rPr lang="ko-KR" altLang="en-US" dirty="0" err="1" smtClean="0"/>
              <a:t>펠레산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53840-69E2-4CB8-8802-AA86B3203F29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6980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1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683994"/>
          </a:xfrm>
        </p:spPr>
        <p:txBody>
          <a:bodyPr/>
          <a:lstStyle/>
          <a:p>
            <a:r>
              <a:rPr lang="en-US" altLang="ko-KR" dirty="0" smtClean="0"/>
              <a:t>3-2 </a:t>
            </a:r>
            <a:r>
              <a:rPr lang="ko-KR" altLang="en-US" dirty="0" smtClean="0"/>
              <a:t>화산과</a:t>
            </a:r>
            <a:r>
              <a:rPr lang="en-US" altLang="ko-KR" dirty="0" smtClean="0"/>
              <a:t> </a:t>
            </a:r>
            <a:r>
              <a:rPr lang="ko-KR" altLang="en-US" dirty="0" smtClean="0"/>
              <a:t>지진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64704"/>
            <a:ext cx="7620000" cy="5361459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3-2-3. </a:t>
            </a:r>
            <a:r>
              <a:rPr lang="ko-KR" altLang="en-US" sz="3200" dirty="0" smtClean="0"/>
              <a:t>화산 재해</a:t>
            </a:r>
            <a:endParaRPr lang="en-US" altLang="ko-KR" sz="3200" dirty="0" smtClean="0"/>
          </a:p>
          <a:p>
            <a:endParaRPr lang="en-US" altLang="ko-KR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923928" y="6237312"/>
            <a:ext cx="26196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그림 출처</a:t>
            </a:r>
            <a:r>
              <a:rPr lang="en-US" altLang="ko-KR" sz="1200" dirty="0" smtClean="0"/>
              <a:t>: US Geological Survey</a:t>
            </a:r>
          </a:p>
          <a:p>
            <a:r>
              <a:rPr lang="en-US" altLang="ko-KR" sz="1200" dirty="0"/>
              <a:t>http://volcanoes.usgs.gov/hazards/</a:t>
            </a:r>
            <a:endParaRPr lang="en-US" altLang="ko-KR" sz="1200" dirty="0" smtClean="0"/>
          </a:p>
          <a:p>
            <a:endParaRPr lang="ko-KR" altLang="en-US" sz="1200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525" y="1448697"/>
            <a:ext cx="3818731" cy="444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96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6090" y="2924944"/>
            <a:ext cx="6038850" cy="402907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65" y="21704"/>
            <a:ext cx="6038850" cy="4029075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22448" y="4365104"/>
            <a:ext cx="28933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/>
              <a:t>용암이 목조 집에 가까이 다가감에 따라 계단이 불 붙는 장면</a:t>
            </a:r>
            <a:endParaRPr lang="en-US" sz="1200" dirty="0"/>
          </a:p>
        </p:txBody>
      </p:sp>
      <p:sp>
        <p:nvSpPr>
          <p:cNvPr id="9" name="직사각형 8"/>
          <p:cNvSpPr/>
          <p:nvPr/>
        </p:nvSpPr>
        <p:spPr>
          <a:xfrm>
            <a:off x="6444208" y="620688"/>
            <a:ext cx="2483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http://www.dailymail.co.uk/news/article-1297706/Hawaii-homeowner-watches-molten-lava-destroy-house-volcano-erupts.html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6796809" y="1818982"/>
            <a:ext cx="20954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2010</a:t>
            </a:r>
            <a:r>
              <a:rPr lang="ko-KR" altLang="en-US" dirty="0" smtClean="0"/>
              <a:t>년 </a:t>
            </a:r>
            <a:r>
              <a:rPr lang="en-US" altLang="ko-KR" dirty="0" smtClean="0"/>
              <a:t>7</a:t>
            </a:r>
            <a:r>
              <a:rPr lang="ko-KR" altLang="en-US" dirty="0" smtClean="0"/>
              <a:t>월 </a:t>
            </a:r>
            <a:r>
              <a:rPr lang="en-US" altLang="ko-KR" dirty="0" smtClean="0"/>
              <a:t>27</a:t>
            </a:r>
            <a:r>
              <a:rPr lang="ko-KR" altLang="en-US" dirty="0" smtClean="0"/>
              <a:t>일</a:t>
            </a:r>
            <a:endParaRPr lang="en-US" altLang="ko-KR" dirty="0" smtClean="0"/>
          </a:p>
          <a:p>
            <a:r>
              <a:rPr lang="ko-KR" altLang="en-US" dirty="0" err="1" smtClean="0"/>
              <a:t>화와이</a:t>
            </a:r>
            <a:r>
              <a:rPr lang="ko-KR" altLang="en-US" dirty="0" smtClean="0"/>
              <a:t> </a:t>
            </a: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킬라우에아</a:t>
            </a:r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dirty="0" smtClean="0"/>
              <a:t>화산 분출 용암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099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07504" y="332656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/>
              <a:t>일본 </a:t>
            </a:r>
            <a:r>
              <a:rPr lang="ko-KR" altLang="en-US" dirty="0" err="1" smtClean="0"/>
              <a:t>운젠</a:t>
            </a:r>
            <a:r>
              <a:rPr lang="ko-KR" altLang="en-US" dirty="0" smtClean="0"/>
              <a:t> 화산의 돔 붕괴로 인한 </a:t>
            </a:r>
            <a:r>
              <a:rPr lang="ko-KR" altLang="en-US" dirty="0" err="1" smtClean="0"/>
              <a:t>화쇄류</a:t>
            </a:r>
            <a:r>
              <a:rPr lang="ko-KR" altLang="en-US" dirty="0" smtClean="0"/>
              <a:t> 발생</a:t>
            </a:r>
            <a:r>
              <a:rPr lang="en-US" dirty="0" smtClean="0"/>
              <a:t> (1994)</a:t>
            </a:r>
            <a:endParaRPr 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262608"/>
            <a:ext cx="2305050" cy="40386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3097" y="1262608"/>
            <a:ext cx="6329470" cy="3960440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189384" y="5805264"/>
            <a:ext cx="84969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[http://volcanoes.usgs.gov/Hazards/What/PF/PFUnzen.html</a:t>
            </a:r>
            <a:endParaRPr lang="en-US" sz="1200" dirty="0"/>
          </a:p>
        </p:txBody>
      </p:sp>
      <p:sp>
        <p:nvSpPr>
          <p:cNvPr id="2" name="TextBox 1"/>
          <p:cNvSpPr txBox="1"/>
          <p:nvPr/>
        </p:nvSpPr>
        <p:spPr>
          <a:xfrm>
            <a:off x="2653097" y="5301208"/>
            <a:ext cx="2430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US Geological Survey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39722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628800"/>
            <a:ext cx="4524375" cy="333375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080" y="1628800"/>
            <a:ext cx="3048000" cy="33337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1560" y="908720"/>
            <a:ext cx="4698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1902</a:t>
            </a:r>
            <a:r>
              <a:rPr lang="ko-KR" altLang="en-US" dirty="0" smtClean="0"/>
              <a:t>년 </a:t>
            </a:r>
            <a:r>
              <a:rPr lang="ko-KR" altLang="en-US" dirty="0" err="1" smtClean="0"/>
              <a:t>마르티니크섬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펠레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Pelee</a:t>
            </a:r>
            <a:r>
              <a:rPr lang="en-US" altLang="ko-KR" dirty="0" smtClean="0"/>
              <a:t>)</a:t>
            </a:r>
            <a:r>
              <a:rPr lang="ko-KR" altLang="en-US" dirty="0" smtClean="0"/>
              <a:t> 화산 분출</a:t>
            </a:r>
            <a:endParaRPr lang="en-US" dirty="0"/>
          </a:p>
        </p:txBody>
      </p:sp>
      <p:sp>
        <p:nvSpPr>
          <p:cNvPr id="2" name="직사각형 1"/>
          <p:cNvSpPr/>
          <p:nvPr/>
        </p:nvSpPr>
        <p:spPr>
          <a:xfrm>
            <a:off x="611560" y="5349116"/>
            <a:ext cx="63184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http://www.worldatlas.com/webimage/countrys/namerica/caribb/martnque.htm</a:t>
            </a:r>
          </a:p>
        </p:txBody>
      </p:sp>
    </p:spTree>
    <p:extLst>
      <p:ext uri="{BB962C8B-B14F-4D97-AF65-F5344CB8AC3E}">
        <p14:creationId xmlns:p14="http://schemas.microsoft.com/office/powerpoint/2010/main" val="1491983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323528" y="6581001"/>
            <a:ext cx="34916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http://en.wikipedia.org/wiki/Mount_Pel%C3%A9e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6632"/>
            <a:ext cx="3829050" cy="5715000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139502" y="5831632"/>
            <a:ext cx="35821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화산 폭발 영향 지역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(1904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 인쇄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0817" y="3832377"/>
            <a:ext cx="2543100" cy="1771928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960" y="116632"/>
            <a:ext cx="3882008" cy="2023497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8064" y="2692847"/>
            <a:ext cx="3067050" cy="36004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11960" y="2276872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폭발 전</a:t>
            </a:r>
            <a:endParaRPr 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9805" y="6381328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폭발 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1423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11560" y="908720"/>
            <a:ext cx="3788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1980</a:t>
            </a:r>
            <a:r>
              <a:rPr lang="ko-KR" altLang="en-US" dirty="0" smtClean="0"/>
              <a:t>년 미국 </a:t>
            </a:r>
            <a:r>
              <a:rPr lang="ko-KR" altLang="en-US" dirty="0" err="1" smtClean="0"/>
              <a:t>세인트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헬렌</a:t>
            </a:r>
            <a:r>
              <a:rPr lang="ko-KR" altLang="en-US" dirty="0" smtClean="0"/>
              <a:t> 화산 폭발</a:t>
            </a:r>
            <a:endParaRPr lang="en-US" dirty="0"/>
          </a:p>
        </p:txBody>
      </p:sp>
      <p:sp>
        <p:nvSpPr>
          <p:cNvPr id="2" name="직사각형 1"/>
          <p:cNvSpPr/>
          <p:nvPr/>
        </p:nvSpPr>
        <p:spPr>
          <a:xfrm>
            <a:off x="323528" y="5862503"/>
            <a:ext cx="8449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세인트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헬렌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(St. Helen)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화산의 서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북서 방향으로 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35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마일 떨어진 워싱턴 주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톨레도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(Toledo)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에서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찍은 버섯 구름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 사진은 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20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장의 다른 사진을 합성한 것</a:t>
            </a:r>
            <a:r>
              <a:rPr 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latinLnBrk="0"/>
            <a:endParaRPr 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atinLnBrk="0"/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http://en.wikipedia.org/wiki/Mount_St._Helens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556792"/>
            <a:ext cx="6267652" cy="4089643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2890" y="188640"/>
            <a:ext cx="2933719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121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305603"/>
            <a:ext cx="4262208" cy="288032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5017784" y="1772816"/>
            <a:ext cx="387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</a:t>
            </a:r>
            <a:r>
              <a:rPr lang="en-US" altLang="ko-KR" sz="1200" dirty="0" smtClean="0"/>
              <a:t>://commons.wikimedia.org/wiki/Mount_St</a:t>
            </a:r>
            <a:r>
              <a:rPr lang="en-US" altLang="ko-KR" sz="1200" dirty="0"/>
              <a:t>._Helens#/media/File:Mount_St._Helens,_one_day_before_the_devastating_eruption.jpg</a:t>
            </a:r>
            <a:endParaRPr lang="ko-KR" altLang="en-US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5076056" y="548680"/>
            <a:ext cx="2321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1980</a:t>
            </a:r>
            <a:r>
              <a:rPr lang="ko-KR" altLang="en-US" dirty="0" smtClean="0"/>
              <a:t>년 폭발 하루 전</a:t>
            </a:r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3356992"/>
            <a:ext cx="4262208" cy="288032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20072" y="3501008"/>
            <a:ext cx="223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1982</a:t>
            </a:r>
            <a:r>
              <a:rPr lang="ko-KR" altLang="en-US" dirty="0" smtClean="0"/>
              <a:t>년 소규모 폭발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5052973" y="4869160"/>
            <a:ext cx="38395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https://commons.wikimedia.org/wiki/Mount_St._Helens#/media/File:MSH82_st_helens_plume_from_harrys_ridge_05-19-82.jpg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139606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794590" y="5661248"/>
            <a:ext cx="765921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화산 분출로 인해 사망하기 몇 시간 전의 </a:t>
            </a:r>
            <a:r>
              <a:rPr 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David </a:t>
            </a:r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A. </a:t>
            </a:r>
            <a:r>
              <a:rPr 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Johnston</a:t>
            </a:r>
          </a:p>
          <a:p>
            <a:endParaRPr 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Harry </a:t>
            </a:r>
            <a:r>
              <a:rPr lang="en-US" sz="12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Glicken</a:t>
            </a:r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sz="1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https://commons.wikimedia.org/wiki/Mount_St._Helens#/media/File:MSH80_david_johnston_at_camp_05-17-80_med.jpg</a:t>
            </a:r>
            <a:endParaRPr 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847" y="404664"/>
            <a:ext cx="7644962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165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27584" y="6330037"/>
            <a:ext cx="67687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http://www.epicdisasters.com/index.php/site/comments/the_worlds_worst_volcanic_eruptions.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683568" y="1317878"/>
            <a:ext cx="5886400" cy="5078313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u="sng" dirty="0" smtClean="0"/>
              <a:t>년도</a:t>
            </a:r>
            <a:r>
              <a:rPr lang="en-US" altLang="ko-KR" dirty="0" smtClean="0"/>
              <a:t>	</a:t>
            </a:r>
            <a:r>
              <a:rPr lang="ko-KR" altLang="en-US" u="sng" dirty="0" err="1" smtClean="0"/>
              <a:t>화산명</a:t>
            </a:r>
            <a:r>
              <a:rPr lang="en-US" altLang="ko-KR" dirty="0" smtClean="0"/>
              <a:t>		</a:t>
            </a:r>
            <a:r>
              <a:rPr lang="ko-KR" altLang="en-US" u="sng" dirty="0" smtClean="0"/>
              <a:t>국가</a:t>
            </a:r>
            <a:r>
              <a:rPr lang="ko-KR" altLang="en-US" dirty="0" smtClean="0"/>
              <a:t> </a:t>
            </a:r>
            <a:r>
              <a:rPr lang="en-US" altLang="ko-KR" dirty="0" smtClean="0"/>
              <a:t>		</a:t>
            </a:r>
            <a:r>
              <a:rPr lang="ko-KR" altLang="en-US" u="sng" dirty="0" smtClean="0"/>
              <a:t>사망자 수 </a:t>
            </a:r>
            <a:endParaRPr lang="ko-KR" altLang="en-US" u="sng" dirty="0"/>
          </a:p>
          <a:p>
            <a:pPr>
              <a:lnSpc>
                <a:spcPct val="150000"/>
              </a:lnSpc>
            </a:pPr>
            <a:r>
              <a:rPr lang="en-US" altLang="ko-KR" dirty="0"/>
              <a:t>1815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Tambora</a:t>
            </a:r>
            <a:r>
              <a:rPr lang="en-US" altLang="ko-KR" dirty="0" smtClean="0"/>
              <a:t> 	</a:t>
            </a:r>
            <a:r>
              <a:rPr lang="ko-KR" altLang="en-US" dirty="0" smtClean="0"/>
              <a:t>인도네시아 </a:t>
            </a:r>
            <a:r>
              <a:rPr lang="en-US" altLang="ko-KR" dirty="0" smtClean="0"/>
              <a:t>	92,000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1883 </a:t>
            </a:r>
            <a:r>
              <a:rPr lang="en-US" altLang="ko-KR" dirty="0" smtClean="0"/>
              <a:t>	Krakatoa 	</a:t>
            </a:r>
            <a:r>
              <a:rPr lang="ko-KR" altLang="en-US" dirty="0" smtClean="0"/>
              <a:t>인도네시아 </a:t>
            </a:r>
            <a:r>
              <a:rPr lang="en-US" altLang="ko-KR" dirty="0" smtClean="0"/>
              <a:t>	36,000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 smtClean="0"/>
              <a:t>1902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Pelee</a:t>
            </a:r>
            <a:r>
              <a:rPr lang="en-US" altLang="ko-KR" dirty="0" smtClean="0"/>
              <a:t> 		</a:t>
            </a:r>
            <a:r>
              <a:rPr lang="ko-KR" altLang="en-US" dirty="0" err="1" smtClean="0"/>
              <a:t>마르티니크</a:t>
            </a:r>
            <a:r>
              <a:rPr lang="ko-KR" altLang="en-US" dirty="0" smtClean="0"/>
              <a:t> </a:t>
            </a:r>
            <a:r>
              <a:rPr lang="en-US" altLang="ko-KR" dirty="0" smtClean="0"/>
              <a:t>	33,000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1985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Nevado</a:t>
            </a:r>
            <a:r>
              <a:rPr lang="en-US" altLang="ko-KR" dirty="0" smtClean="0"/>
              <a:t> </a:t>
            </a:r>
            <a:r>
              <a:rPr lang="en-US" altLang="ko-KR" dirty="0"/>
              <a:t>del Ruiz </a:t>
            </a:r>
            <a:r>
              <a:rPr lang="en-US" altLang="ko-KR" dirty="0" smtClean="0"/>
              <a:t>	</a:t>
            </a:r>
            <a:r>
              <a:rPr lang="ko-KR" altLang="en-US" dirty="0" err="1" smtClean="0"/>
              <a:t>콜럼비아</a:t>
            </a:r>
            <a:r>
              <a:rPr lang="ko-KR" altLang="en-US" dirty="0" smtClean="0"/>
              <a:t> </a:t>
            </a:r>
            <a:r>
              <a:rPr lang="en-US" altLang="ko-KR" dirty="0" smtClean="0"/>
              <a:t>	23,000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1792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Unzen</a:t>
            </a:r>
            <a:r>
              <a:rPr lang="en-US" altLang="ko-KR" dirty="0" smtClean="0"/>
              <a:t> 		</a:t>
            </a:r>
            <a:r>
              <a:rPr lang="ko-KR" altLang="en-US" dirty="0" smtClean="0"/>
              <a:t>일본 </a:t>
            </a:r>
            <a:r>
              <a:rPr lang="en-US" altLang="ko-KR" dirty="0" smtClean="0"/>
              <a:t>		15,000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1586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Kelut</a:t>
            </a:r>
            <a:r>
              <a:rPr lang="en-US" altLang="ko-KR" dirty="0" smtClean="0"/>
              <a:t> 		</a:t>
            </a:r>
            <a:r>
              <a:rPr lang="ko-KR" altLang="en-US" dirty="0" smtClean="0"/>
              <a:t>인도네시아 </a:t>
            </a:r>
            <a:r>
              <a:rPr lang="en-US" altLang="ko-KR" dirty="0" smtClean="0"/>
              <a:t>	10,000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1783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Laki</a:t>
            </a:r>
            <a:r>
              <a:rPr lang="en-US" altLang="ko-KR" dirty="0" smtClean="0"/>
              <a:t> 		</a:t>
            </a:r>
            <a:r>
              <a:rPr lang="ko-KR" altLang="en-US" dirty="0" smtClean="0"/>
              <a:t>아이슬란드 </a:t>
            </a:r>
            <a:r>
              <a:rPr lang="en-US" altLang="ko-KR" dirty="0" smtClean="0"/>
              <a:t>	9,350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1902 </a:t>
            </a:r>
            <a:r>
              <a:rPr lang="en-US" altLang="ko-KR" dirty="0" smtClean="0"/>
              <a:t>	Santa </a:t>
            </a:r>
            <a:r>
              <a:rPr lang="en-US" altLang="ko-KR" dirty="0"/>
              <a:t>Maria </a:t>
            </a:r>
            <a:r>
              <a:rPr lang="en-US" altLang="ko-KR" dirty="0" smtClean="0"/>
              <a:t>	</a:t>
            </a:r>
            <a:r>
              <a:rPr lang="ko-KR" altLang="en-US" dirty="0" smtClean="0"/>
              <a:t>과테말라 </a:t>
            </a:r>
            <a:r>
              <a:rPr lang="en-US" altLang="ko-KR" dirty="0" smtClean="0"/>
              <a:t>	6,000 </a:t>
            </a:r>
            <a:endParaRPr lang="en-US" altLang="ko-KR" dirty="0"/>
          </a:p>
          <a:p>
            <a:pPr marL="342900" indent="-342900">
              <a:lnSpc>
                <a:spcPct val="150000"/>
              </a:lnSpc>
              <a:buAutoNum type="arabicPlain" startAt="1919"/>
            </a:pPr>
            <a:r>
              <a:rPr lang="en-US" altLang="ko-KR" dirty="0" err="1" smtClean="0"/>
              <a:t>Kelut</a:t>
            </a:r>
            <a:r>
              <a:rPr lang="en-US" altLang="ko-KR" dirty="0" smtClean="0"/>
              <a:t> </a:t>
            </a:r>
            <a:r>
              <a:rPr lang="en-US" altLang="ko-KR" dirty="0" smtClean="0"/>
              <a:t>		</a:t>
            </a:r>
            <a:r>
              <a:rPr lang="ko-KR" altLang="en-US" dirty="0" smtClean="0"/>
              <a:t>인도네시아 </a:t>
            </a:r>
            <a:r>
              <a:rPr lang="en-US" altLang="ko-KR" dirty="0" smtClean="0"/>
              <a:t>	</a:t>
            </a:r>
            <a:r>
              <a:rPr lang="en-US" altLang="ko-KR" dirty="0" smtClean="0"/>
              <a:t>5,000</a:t>
            </a:r>
          </a:p>
          <a:p>
            <a:pPr marL="342900" indent="-342900">
              <a:lnSpc>
                <a:spcPct val="150000"/>
              </a:lnSpc>
              <a:buAutoNum type="arabicPlain" startAt="1919"/>
            </a:pP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79 	Vesuvius 	</a:t>
            </a:r>
            <a:r>
              <a:rPr lang="ko-KR" altLang="en-US" dirty="0"/>
              <a:t>이탈리아 </a:t>
            </a:r>
            <a:r>
              <a:rPr lang="en-US" altLang="ko-KR"/>
              <a:t>	</a:t>
            </a:r>
            <a:r>
              <a:rPr lang="en-US" altLang="ko-KR" smtClean="0"/>
              <a:t>2,000+ </a:t>
            </a:r>
            <a:endParaRPr lang="en-US" altLang="ko-KR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260648"/>
            <a:ext cx="6285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 smtClean="0"/>
              <a:t>사망자 수 집계를 기준으로 한 세계 최악의 화산 폭발들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6297533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필수">
  <a:themeElements>
    <a:clrScheme name="필수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필수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1717</TotalTime>
  <Words>324</Words>
  <Application>Microsoft Office PowerPoint</Application>
  <PresentationFormat>화면 슬라이드 쇼(4:3)</PresentationFormat>
  <Paragraphs>74</Paragraphs>
  <Slides>9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2" baseType="lpstr">
      <vt:lpstr>맑은 고딕</vt:lpstr>
      <vt:lpstr>Arial</vt:lpstr>
      <vt:lpstr>필수</vt:lpstr>
      <vt:lpstr>3-2 화산과 지진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지구의 선물, 그 빛과 그림자 제 1장 행성 지구</dc:title>
  <dc:creator>jyy</dc:creator>
  <cp:lastModifiedBy>myhome</cp:lastModifiedBy>
  <cp:revision>79</cp:revision>
  <dcterms:created xsi:type="dcterms:W3CDTF">2013-09-03T00:41:18Z</dcterms:created>
  <dcterms:modified xsi:type="dcterms:W3CDTF">2017-11-05T13:04:23Z</dcterms:modified>
</cp:coreProperties>
</file>